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PT Sans Narrow"/>
      <p:regular r:id="rId23"/>
      <p:bold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60F1B3F-33F0-4AFE-9DEF-79429A4C0A02}">
  <a:tblStyle styleId="{B60F1B3F-33F0-4AFE-9DEF-79429A4C0A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PTSansNarrow-bold.fntdata"/><Relationship Id="rId23" Type="http://schemas.openxmlformats.org/officeDocument/2006/relationships/font" Target="fonts/PTSansNarrow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85d949f5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85d949f5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85d949f53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85d949f53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85d949f53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85d949f53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85d949f53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85d949f5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0679258e7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0679258e7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5354ab2fc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5354ab2fc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5354ab2fc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05354ab2fc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5354ab2f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5354ab2f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85d949f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85d949f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085d949f5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085d949f5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085d949f5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085d949f5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85d949f5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85d949f5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85d949f5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085d949f5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85d949f5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085d949f5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85d949f5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85d949f5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5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neptune.ai/blog/image-segmentation-tips-and-tricks-from-kaggle-competitions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rive.google.com/drive/folders/1nI1jchAqEGYWZWkq6SLwZh_Ht4GAalV_?usp=sharing" TargetMode="External"/><Relationship Id="rId4" Type="http://schemas.openxmlformats.org/officeDocument/2006/relationships/hyperlink" Target="https://drive.google.com/drive/folders/1sOoJ47dIakML2MvK_0Op3bP9OcL5V2G2?usp=sharing" TargetMode="External"/><Relationship Id="rId5" Type="http://schemas.openxmlformats.org/officeDocument/2006/relationships/hyperlink" Target="https://drive.google.com/drive/folders/1mRHoOGSLQr_4ABKnqGwcMyquTMjUf6bV?usp=sharing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hyperlink" Target="https://arxiv.org/pdf/1807.06521.pdf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859"/>
              <a:t>SIIM-ACR Pneumothorax Segmentation</a:t>
            </a:r>
            <a:endParaRPr sz="3859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2021/12/17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曾柏諺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結果&amp;後處理-2 結果比較</a:t>
            </a:r>
            <a:endParaRPr/>
          </a:p>
        </p:txBody>
      </p:sp>
      <p:graphicFrame>
        <p:nvGraphicFramePr>
          <p:cNvPr id="133" name="Google Shape;133;p22"/>
          <p:cNvGraphicFramePr/>
          <p:nvPr/>
        </p:nvGraphicFramePr>
        <p:xfrm>
          <a:off x="678138" y="1297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{B60F1B3F-33F0-4AFE-9DEF-79429A4C0A02}</a:tableStyleId>
              </a:tblPr>
              <a:tblGrid>
                <a:gridCol w="2595900"/>
                <a:gridCol w="2595900"/>
                <a:gridCol w="2595900"/>
              </a:tblGrid>
              <a:tr h="417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>
                          <a:solidFill>
                            <a:srgbClr val="FF0000"/>
                          </a:solidFill>
                        </a:rPr>
                        <a:t>Epoch 301</a:t>
                      </a:r>
                      <a:endParaRPr b="1" i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>
                          <a:solidFill>
                            <a:srgbClr val="FF0000"/>
                          </a:solidFill>
                        </a:rPr>
                        <a:t>Epoch 356</a:t>
                      </a:r>
                      <a:endParaRPr b="1" i="1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17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Train_dice_score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0.788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0.808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7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Valid_dice_score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0.489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0.481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7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Accuracy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0.605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0.470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7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Precision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0.293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0.233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7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Recall(Sensitivity)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0.620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0.660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7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Specificity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0.602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0.420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4" name="Google Shape;134;p22"/>
          <p:cNvSpPr txBox="1"/>
          <p:nvPr/>
        </p:nvSpPr>
        <p:spPr>
          <a:xfrm>
            <a:off x="978450" y="4442725"/>
            <a:ext cx="7341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挑選2個表現較好的模型，將加入後處理後，再次進行比較</a:t>
            </a:r>
            <a:endParaRPr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結果&amp;後處理-3 後處理</a:t>
            </a:r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考量負樣本(normal)會有部分雜訊，使用contourArea去過濾面積，但效果不甚好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利用opening的方法，先做kernel=3的erosion消除雜訊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再做kernel=7的dialtion，除了補回腐蝕的部分之外，從圖上也可以觀察到對於找到的mask很多都不夠完整，因此來放大做補圖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結果&amp;後處理-4 最後比較結果</a:t>
            </a:r>
            <a:endParaRPr/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1045350" y="1152425"/>
            <a:ext cx="70533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zh-TW"/>
              <a:t>以上利用opening的方式，來增加dice score</a:t>
            </a:r>
            <a:endParaRPr/>
          </a:p>
        </p:txBody>
      </p:sp>
      <p:graphicFrame>
        <p:nvGraphicFramePr>
          <p:cNvPr id="147" name="Google Shape;147;p24"/>
          <p:cNvGraphicFramePr/>
          <p:nvPr/>
        </p:nvGraphicFramePr>
        <p:xfrm>
          <a:off x="952500" y="172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{B60F1B3F-33F0-4AFE-9DEF-79429A4C0A02}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>
                          <a:solidFill>
                            <a:srgbClr val="FF0000"/>
                          </a:solidFill>
                        </a:rPr>
                        <a:t>Epoch 301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>
                          <a:solidFill>
                            <a:srgbClr val="FF0000"/>
                          </a:solidFill>
                        </a:rPr>
                        <a:t>Epoch 356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Normal dice score(valid)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0.742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0.703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 sz="1300"/>
                        <a:t>Abnormal dice score(valid)</a:t>
                      </a:r>
                      <a:endParaRPr b="1" i="1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0.11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0.116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Total dice score(valid)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highlight>
                            <a:srgbClr val="FFFFFF"/>
                          </a:highlight>
                        </a:rPr>
                        <a:t>0.609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>
                          <a:highlight>
                            <a:srgbClr val="FFFFFF"/>
                          </a:highlight>
                        </a:rPr>
                        <a:t>0.580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Accuracy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0.71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0.684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Precision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0.379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0.355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Recall(Sensitivity)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0.592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0.612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zh-TW"/>
                        <a:t>Sp</a:t>
                      </a:r>
                      <a:r>
                        <a:rPr b="1" i="1" lang="zh-TW"/>
                        <a:t>e</a:t>
                      </a:r>
                      <a:r>
                        <a:rPr b="1" i="1" lang="zh-TW"/>
                        <a:t>cificity</a:t>
                      </a:r>
                      <a:endParaRPr b="1" i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0.741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0.703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結果&amp;後處理-5 範例圖示</a:t>
            </a:r>
            <a:endParaRPr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1900" y="1672625"/>
            <a:ext cx="1764964" cy="179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1786" y="1672625"/>
            <a:ext cx="1764964" cy="179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4110" y="1672625"/>
            <a:ext cx="1764964" cy="179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 txBox="1"/>
          <p:nvPr/>
        </p:nvSpPr>
        <p:spPr>
          <a:xfrm>
            <a:off x="1669300" y="1152425"/>
            <a:ext cx="1385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Open Sans"/>
                <a:ea typeface="Open Sans"/>
                <a:cs typeface="Open Sans"/>
                <a:sym typeface="Open Sans"/>
              </a:rPr>
              <a:t>原圖mask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3263513" y="1152425"/>
            <a:ext cx="216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Open Sans"/>
                <a:ea typeface="Open Sans"/>
                <a:cs typeface="Open Sans"/>
                <a:sym typeface="Open Sans"/>
              </a:rPr>
              <a:t>epoch 301 modify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5295825" y="1152425"/>
            <a:ext cx="216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Open Sans"/>
                <a:ea typeface="Open Sans"/>
                <a:cs typeface="Open Sans"/>
                <a:sym typeface="Open Sans"/>
              </a:rPr>
              <a:t>epoch 356 modify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探討</a:t>
            </a:r>
            <a:endParaRPr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對於資料集並非完全了解透徹，可以針對氣胸的問題跟醫生討論，是否為站立、平躺或側躺的姿勢，因為肺部空氣會根據以上三種拍照的姿勢不同，會在不同地方產生氣壓，或許會對於模型訓練能夠更好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有看到不同的loss function，並且可以對Lovasz Loss有著更深入的了解跟研究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1500"/>
              <a:t>kaggle模型相關方法：</a:t>
            </a:r>
            <a:r>
              <a:rPr lang="zh-TW" sz="15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https://neptune.ai/blog/image-segmentation-tips-and-tricks-from-kaggle-competitions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程式碼及圖片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311700" y="1266325"/>
            <a:ext cx="8732400" cy="36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/>
              <a:t>G</a:t>
            </a:r>
            <a:r>
              <a:rPr lang="zh-TW" sz="1500"/>
              <a:t>oogle drive: (code) </a:t>
            </a:r>
            <a:r>
              <a:rPr lang="zh-TW" sz="1500" u="sng">
                <a:solidFill>
                  <a:schemeClr val="hlink"/>
                </a:solidFill>
                <a:hlinkClick r:id="rId3"/>
              </a:rPr>
              <a:t>https://drive.google.com/drive/folders/1nI1jchAqEGYWZWkq6SLwZh_Ht4GAalV_?usp=sharing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500"/>
              <a:t>Reference:</a:t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epoch 301 modify: </a:t>
            </a:r>
            <a:r>
              <a:rPr lang="zh-TW" sz="1500" u="sng">
                <a:solidFill>
                  <a:schemeClr val="hlink"/>
                </a:solidFill>
                <a:hlinkClick r:id="rId4"/>
              </a:rPr>
              <a:t>https://drive.google.com/drive/folders/1sOoJ47dIakML2MvK_0Op3bP9OcL5V2G2?usp=sharing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zh-TW" sz="1500"/>
              <a:t>epoch 356 modify: </a:t>
            </a:r>
            <a:r>
              <a:rPr lang="zh-TW" sz="1500" u="sng">
                <a:solidFill>
                  <a:schemeClr val="hlink"/>
                </a:solidFill>
                <a:hlinkClick r:id="rId5"/>
              </a:rPr>
              <a:t>https://drive.google.com/drive/folders/1mRHoOGSLQr_4ABKnqGwcMyquTMjUf6bV?usp=sharing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~Thank you~</a:t>
            </a:r>
            <a:endParaRPr/>
          </a:p>
        </p:txBody>
      </p:sp>
      <p:sp>
        <p:nvSpPr>
          <p:cNvPr id="176" name="Google Shape;176;p28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16735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Context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806575"/>
            <a:ext cx="8666400" cy="41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/>
              <a:t>資料前處理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/>
              <a:t>訓練模型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zh-TW"/>
              <a:t>資料平衡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zh-TW"/>
              <a:t>模型架構(CBAM)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zh-TW"/>
              <a:t>Loss function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zh-TW"/>
              <a:t>其餘修改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/>
              <a:t>結果＆後處理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zh-TW"/>
              <a:t>學習曲線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zh-TW"/>
              <a:t>結果比較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zh-TW"/>
              <a:t>後處理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zh-TW"/>
              <a:t>最後比較結果</a:t>
            </a:r>
            <a:endParaRPr/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zh-TW"/>
              <a:t>範例圖示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/>
              <a:t>探討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zh-TW"/>
              <a:t>程式碼及圖片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資料前處理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鑒於醫生朋友跟我說明X光片的氣胸，主要是看</a:t>
            </a:r>
            <a:r>
              <a:rPr lang="zh-TW">
                <a:solidFill>
                  <a:srgbClr val="FF0000"/>
                </a:solidFill>
              </a:rPr>
              <a:t>空氣有無在肋膜之間</a:t>
            </a:r>
            <a:r>
              <a:rPr lang="zh-TW"/>
              <a:t>，而</a:t>
            </a:r>
            <a:r>
              <a:rPr lang="zh-TW">
                <a:solidFill>
                  <a:srgbClr val="FF0000"/>
                </a:solidFill>
              </a:rPr>
              <a:t>血管為輔助的判斷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因為以上的想法，Data Aumentation我</a:t>
            </a:r>
            <a:r>
              <a:rPr lang="zh-TW">
                <a:solidFill>
                  <a:srgbClr val="FF0000"/>
                </a:solidFill>
              </a:rPr>
              <a:t>只留下翻轉、位移及旋轉</a:t>
            </a:r>
            <a:r>
              <a:rPr lang="zh-TW"/>
              <a:t>的處理，關於亮暗、對比度、gamma值都移除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11698" y="2789929"/>
            <a:ext cx="1838676" cy="1843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6475" y="2793425"/>
            <a:ext cx="1838674" cy="1836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50374" y="2787596"/>
            <a:ext cx="1838675" cy="183395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25150" y="2789925"/>
            <a:ext cx="1838676" cy="182929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/>
          <p:nvPr/>
        </p:nvSpPr>
        <p:spPr>
          <a:xfrm>
            <a:off x="4226963" y="3433525"/>
            <a:ext cx="621600" cy="542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訓練模型-1 資料平衡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311700" y="1266325"/>
            <a:ext cx="8520600" cy="37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上次資料集數量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訓練</a:t>
            </a:r>
            <a:r>
              <a:rPr lang="zh-TW"/>
              <a:t>: 驗證 = 4 : 1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訓練 = 負樣本Normal * 0.8 + 正樣本Abnormal * 0.8 (9637 = 7502+2135)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驗證 = 負樣本Normal * 0.2 + 正樣本Abnormal * 0.2 (2410 = 1876+534)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修改為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訓練 = 負樣本Normal * 0.8 + 正樣本Abnormal * 0.8 *4 </a:t>
            </a:r>
            <a:endParaRPr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(16042 = 7502 + 2135*4 )</a:t>
            </a:r>
            <a:endParaRPr>
              <a:solidFill>
                <a:srgbClr val="FF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驗證 = 負樣本Normal * 0.2 + 正樣本Abnormal * 0.2 (2410 = 1876+534)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訓練模型-2 模型架構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15426" l="0" r="0" t="0"/>
          <a:stretch/>
        </p:blipFill>
        <p:spPr>
          <a:xfrm>
            <a:off x="0" y="1088350"/>
            <a:ext cx="8301573" cy="394937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4945150" y="380350"/>
            <a:ext cx="40143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700"/>
              <a:buFont typeface="Open Sans"/>
              <a:buAutoNum type="arabicPeriod"/>
            </a:pPr>
            <a:r>
              <a:rPr b="1" lang="zh-TW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Resnet-50 Unet架構</a:t>
            </a:r>
            <a:endParaRPr b="1"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700"/>
              <a:buFont typeface="Open Sans"/>
              <a:buAutoNum type="arabicPeriod"/>
            </a:pPr>
            <a:r>
              <a:rPr b="1" lang="zh-TW" sz="17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在Concat的地方加入CBAM</a:t>
            </a:r>
            <a:endParaRPr b="1" sz="17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6962900" y="1388350"/>
            <a:ext cx="343800" cy="6348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6031075" y="2122525"/>
            <a:ext cx="343800" cy="6348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5091550" y="2820635"/>
            <a:ext cx="232500" cy="4848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/>
          <p:nvPr/>
        </p:nvSpPr>
        <p:spPr>
          <a:xfrm>
            <a:off x="4127075" y="3398175"/>
            <a:ext cx="156900" cy="3438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訓練模型-2 CBAM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56" y="1873050"/>
            <a:ext cx="5044596" cy="151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7862" y="1550625"/>
            <a:ext cx="3932876" cy="204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/>
        </p:nvSpPr>
        <p:spPr>
          <a:xfrm>
            <a:off x="2498400" y="4527900"/>
            <a:ext cx="414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Reference: </a:t>
            </a:r>
            <a:r>
              <a:rPr lang="zh-TW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https://arxiv.org/pdf/1807.06521.pdf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訓練模型-3 Loss function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原本在資料不平衡下 →→ loss = dice_loss + 4*focal_loss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考量資料平衡後，將懲罰倍數拿掉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不使用dice_loss，修改成log(dice_score)，考量對於差很多的圖片來說會有更大的懲罰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ex. 以dice_score = 0.1為例，dice_loss = 1 - dice_score = 0.9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-log(dice_score) = - (-2.302) = 2.302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因此目前loss修改為 →→  focal_loss - log(dice_score)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訓練模型-4 其餘修改</a:t>
            </a:r>
            <a:endParaRPr/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模型使用leaky_relu，在沒有pre-train weight的情況下，加入inital weight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→→ He Initialization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→→nn.init.kaiming_uniform_(m.weight.data)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learning rate = 1e-2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設定1e-3會讓gradient 更新太慢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zh-TW"/>
              <a:t>residual module容易梯度爆炸，原本有加入gradient_clipping → -1~1，但也因為更新太慢所以也不使用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結果&amp;後處理-1 學習曲線</a:t>
            </a:r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1779" y="1152425"/>
            <a:ext cx="4940434" cy="370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